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57" r:id="rId5"/>
    <p:sldId id="260" r:id="rId6"/>
    <p:sldId id="259" r:id="rId7"/>
    <p:sldId id="275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4" r:id="rId19"/>
    <p:sldId id="276" r:id="rId20"/>
    <p:sldId id="278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Раздел по умолчанию" id="{2C682AE2-F19C-4E41-AC49-D0DC3D354733}">
          <p14:sldIdLst>
            <p14:sldId id="256"/>
            <p14:sldId id="273"/>
            <p14:sldId id="258"/>
            <p14:sldId id="257"/>
            <p14:sldId id="260"/>
            <p14:sldId id="259"/>
            <p14:sldId id="275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4"/>
            <p14:sldId id="276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95" autoAdjust="0"/>
    <p:restoredTop sz="94660"/>
  </p:normalViewPr>
  <p:slideViewPr>
    <p:cSldViewPr snapToGrid="0">
      <p:cViewPr>
        <p:scale>
          <a:sx n="70" d="100"/>
          <a:sy n="70" d="100"/>
        </p:scale>
        <p:origin x="-112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837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8802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5531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9306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96104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3616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3341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5506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6339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911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2701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05827-11CE-49D5-9861-E215C14943F3}" type="datetimeFigureOut">
              <a:rPr lang="ru-RU" smtClean="0"/>
              <a:pPr/>
              <a:t>10.01.2023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4C366-1628-4D7E-A98E-527F7B4D51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4803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45924" y="2820797"/>
            <a:ext cx="5658338" cy="1474963"/>
          </a:xfrm>
        </p:spPr>
        <p:txBody>
          <a:bodyPr>
            <a:noAutofit/>
          </a:bodyPr>
          <a:lstStyle/>
          <a:p>
            <a:pPr algn="l">
              <a:lnSpc>
                <a:spcPct val="160000"/>
              </a:lnSpc>
            </a:pPr>
            <a:r>
              <a:rPr lang="ru-RU" sz="2000" dirty="0" err="1"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 </a:t>
            </a:r>
            <a:r>
              <a:rPr lang="en-US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- </a:t>
            </a: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это </a:t>
            </a:r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программа нового поколения для разработки интерфейсов программ, веб-сайтов и мобильных приложений.</a:t>
            </a:r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8454" y="2595611"/>
            <a:ext cx="1701113" cy="19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mages-1.medium.com/max/2000/1*_dWPmMFu8uh7yn-LpTNSMw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86973" y="0"/>
            <a:ext cx="1411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005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7637260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 smtClean="0"/>
              <a:t>3. Командная работа</a:t>
            </a:r>
            <a:endParaRPr lang="ru-RU" sz="2800" dirty="0"/>
          </a:p>
        </p:txBody>
      </p:sp>
      <p:pic>
        <p:nvPicPr>
          <p:cNvPr id="6146" name="Picture 2" descr="https://png.cmtt.space/paper-media/1b/2a/34/bb52ea5810ad52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9118" y="2467481"/>
            <a:ext cx="6927396" cy="397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5979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7637260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 smtClean="0"/>
              <a:t>4. </a:t>
            </a:r>
            <a:r>
              <a:rPr lang="ru-RU" sz="2800" dirty="0"/>
              <a:t>Работа с макетами для </a:t>
            </a:r>
            <a:r>
              <a:rPr lang="ru-RU" sz="2800" dirty="0" err="1"/>
              <a:t>фронтенда</a:t>
            </a:r>
            <a:endParaRPr lang="ru-RU" sz="2800" dirty="0"/>
          </a:p>
        </p:txBody>
      </p:sp>
      <p:pic>
        <p:nvPicPr>
          <p:cNvPr id="1229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7844" y="2719428"/>
            <a:ext cx="4917870" cy="374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54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7637260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 smtClean="0"/>
              <a:t>5. Комментарии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000" y="2443656"/>
            <a:ext cx="10072914" cy="56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326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7637260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 smtClean="0"/>
              <a:t>6. </a:t>
            </a:r>
            <a:r>
              <a:rPr lang="ru-RU" sz="2800" dirty="0"/>
              <a:t>Контроль </a:t>
            </a:r>
            <a:r>
              <a:rPr lang="ru-RU" sz="2800" dirty="0" smtClean="0"/>
              <a:t>версий</a:t>
            </a:r>
            <a:endParaRPr lang="ru-RU" sz="2800" dirty="0"/>
          </a:p>
        </p:txBody>
      </p:sp>
      <p:pic>
        <p:nvPicPr>
          <p:cNvPr id="10242" name="Picture 2" descr="https://png.cmtt.space/paper-media/c8/e7/34/34922a95c668a1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6971" y="1590411"/>
            <a:ext cx="4335690" cy="48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868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7637260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 smtClean="0"/>
              <a:t>7. </a:t>
            </a:r>
            <a:r>
              <a:rPr lang="ru-RU" sz="2800" dirty="0"/>
              <a:t>Сетка, </a:t>
            </a:r>
            <a:r>
              <a:rPr lang="en-US" sz="2800" dirty="0"/>
              <a:t>layout </a:t>
            </a:r>
            <a:r>
              <a:rPr lang="ru-RU" sz="2800" dirty="0"/>
              <a:t>и «резина»</a:t>
            </a:r>
          </a:p>
        </p:txBody>
      </p:sp>
      <p:pic>
        <p:nvPicPr>
          <p:cNvPr id="13314" name="Picture 2" descr="https://png.cmtt.space/paper-media/b8/43/c3/fc895d60a085b1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5929" y="2572148"/>
            <a:ext cx="6012997" cy="388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1139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7637260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 smtClean="0"/>
              <a:t>8. </a:t>
            </a:r>
            <a:r>
              <a:rPr lang="ru-RU" sz="2800" dirty="0"/>
              <a:t>Компоненты</a:t>
            </a:r>
          </a:p>
        </p:txBody>
      </p:sp>
      <p:pic>
        <p:nvPicPr>
          <p:cNvPr id="14338" name="Picture 2" descr="https://png.cmtt.space/paper-media/15/2e/f4/7a3cea339cbb0b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8454" y="3126694"/>
            <a:ext cx="5069568" cy="194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png.cmtt.space/paper-media/18/ac/ea/2c01d692dbb543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8954" y="3126694"/>
            <a:ext cx="5069568" cy="194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495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7637260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 smtClean="0"/>
              <a:t>9. </a:t>
            </a:r>
            <a:r>
              <a:rPr lang="ru-RU" sz="2800" dirty="0" err="1"/>
              <a:t>Прототипирование</a:t>
            </a:r>
            <a:endParaRPr lang="ru-RU" sz="2800" dirty="0"/>
          </a:p>
          <a:p>
            <a:pPr algn="l" fontAlgn="base"/>
            <a:endParaRPr lang="ru-RU" sz="2800" dirty="0"/>
          </a:p>
        </p:txBody>
      </p:sp>
      <p:pic>
        <p:nvPicPr>
          <p:cNvPr id="19458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0190" y="2503528"/>
            <a:ext cx="7375859" cy="40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618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3558746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Еще плюсы</a:t>
            </a:r>
            <a:endParaRPr lang="ru-RU" sz="2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708454" y="2501460"/>
            <a:ext cx="3558746" cy="3518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Режим просмотра</a:t>
            </a:r>
          </a:p>
          <a:p>
            <a:pPr algn="l" fontAlgn="base"/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Режим презентации</a:t>
            </a:r>
          </a:p>
          <a:p>
            <a:pPr algn="l" fontAlgn="base"/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Панель С</a:t>
            </a:r>
            <a:r>
              <a:rPr lang="en-US" sz="2000" dirty="0">
                <a:latin typeface="PT Sans" panose="020B0503020203020204" pitchFamily="34" charset="-52"/>
                <a:ea typeface="PT Sans" panose="020B0503020203020204" pitchFamily="34" charset="-52"/>
              </a:rPr>
              <a:t>ode</a:t>
            </a:r>
          </a:p>
          <a:p>
            <a:pPr algn="l" fontAlgn="base"/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Интеграция</a:t>
            </a:r>
          </a:p>
          <a:p>
            <a:pPr algn="l" fontAlgn="base"/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Библиотека компонентов</a:t>
            </a:r>
          </a:p>
          <a:p>
            <a:pPr algn="l" fontAlgn="base"/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Условная бесплатность</a:t>
            </a:r>
            <a:endParaRPr lang="en-US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  <a:p>
            <a:pPr algn="l" fontAlgn="base"/>
            <a:r>
              <a:rPr lang="en-US" sz="2000" dirty="0">
                <a:latin typeface="PT Sans" panose="020B0503020203020204" pitchFamily="34" charset="-52"/>
                <a:ea typeface="PT Sans" panose="020B0503020203020204" pitchFamily="34" charset="-52"/>
              </a:rPr>
              <a:t>Google </a:t>
            </a:r>
            <a:r>
              <a:rPr lang="en-US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Fonts</a:t>
            </a:r>
            <a:endParaRPr lang="ru-RU" sz="2000" dirty="0" smtClean="0">
              <a:latin typeface="PT Sans" panose="020B0503020203020204" pitchFamily="34" charset="-52"/>
              <a:ea typeface="PT Sans" panose="020B0503020203020204" pitchFamily="34" charset="-52"/>
            </a:endParaRPr>
          </a:p>
          <a:p>
            <a:pPr algn="l" fontAlgn="base"/>
            <a:r>
              <a:rPr lang="en-US" sz="2000" dirty="0" err="1" smtClean="0"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en-US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 API</a:t>
            </a:r>
            <a:endParaRPr lang="en-US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  <a:p>
            <a:pPr algn="l" fontAlgn="base"/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6078739" y="1737455"/>
            <a:ext cx="3965147" cy="51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Минусы</a:t>
            </a:r>
            <a:endParaRPr lang="ru-RU" sz="2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078739" y="2501462"/>
            <a:ext cx="4647318" cy="15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Зависимость от </a:t>
            </a: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интернета</a:t>
            </a:r>
          </a:p>
          <a:p>
            <a:pPr algn="l" fontAlgn="base"/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Нет округления </a:t>
            </a:r>
            <a:r>
              <a:rPr lang="ru-RU" sz="2000" dirty="0" err="1">
                <a:latin typeface="PT Sans" panose="020B0503020203020204" pitchFamily="34" charset="-52"/>
                <a:ea typeface="PT Sans" panose="020B0503020203020204" pitchFamily="34" charset="-52"/>
              </a:rPr>
              <a:t>полупикселей</a:t>
            </a:r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  <a:p>
            <a:pPr algn="l" fontAlgn="base"/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Нет </a:t>
            </a: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плагинов</a:t>
            </a:r>
            <a:endParaRPr lang="en-US" sz="2000" dirty="0" smtClean="0">
              <a:latin typeface="PT Sans" panose="020B0503020203020204" pitchFamily="34" charset="-52"/>
              <a:ea typeface="PT Sans" panose="020B0503020203020204" pitchFamily="34" charset="-52"/>
            </a:endParaRPr>
          </a:p>
          <a:p>
            <a:pPr algn="l" fontAlgn="base"/>
            <a:r>
              <a:rPr lang="ru-RU" sz="2000" dirty="0" err="1" smtClean="0">
                <a:latin typeface="PT Sans" panose="020B0503020203020204" pitchFamily="34" charset="-52"/>
                <a:ea typeface="PT Sans" panose="020B0503020203020204" pitchFamily="34" charset="-52"/>
              </a:rPr>
              <a:t>Роскомнадзор</a:t>
            </a:r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  <a:p>
            <a:pPr algn="l" fontAlgn="base"/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84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10795288" cy="1176282"/>
          </a:xfrm>
        </p:spPr>
        <p:txBody>
          <a:bodyPr>
            <a:normAutofit fontScale="90000"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Демонстрация интерфейса </a:t>
            </a:r>
            <a:b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</a:b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и принципы организации макета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708454" y="2443404"/>
            <a:ext cx="1901396" cy="35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sz="2000" dirty="0" smtClean="0"/>
              <a:t>Слои (</a:t>
            </a:r>
            <a:r>
              <a:rPr lang="en-US" sz="2000" dirty="0" smtClean="0"/>
              <a:t>Layers) –&gt;</a:t>
            </a:r>
            <a:endParaRPr lang="ru-RU" sz="2000" dirty="0"/>
          </a:p>
        </p:txBody>
      </p:sp>
      <p:sp>
        <p:nvSpPr>
          <p:cNvPr id="8" name="Овал 7"/>
          <p:cNvSpPr/>
          <p:nvPr/>
        </p:nvSpPr>
        <p:spPr>
          <a:xfrm>
            <a:off x="1493157" y="3653064"/>
            <a:ext cx="343807" cy="3438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581356" y="3181824"/>
            <a:ext cx="1282700" cy="1271340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390932" y="3554174"/>
            <a:ext cx="322964" cy="3229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787278" y="3309257"/>
            <a:ext cx="343807" cy="3438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6"/>
          <p:cNvSpPr/>
          <p:nvPr/>
        </p:nvSpPr>
        <p:spPr>
          <a:xfrm>
            <a:off x="3841203" y="3877138"/>
            <a:ext cx="408263" cy="35195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106098" y="3181824"/>
            <a:ext cx="2272745" cy="21884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710502" y="3575028"/>
            <a:ext cx="178265" cy="1782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6422858" y="3403126"/>
            <a:ext cx="189770" cy="189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авнобедренный треугольник 20"/>
          <p:cNvSpPr/>
          <p:nvPr/>
        </p:nvSpPr>
        <p:spPr>
          <a:xfrm>
            <a:off x="6405069" y="3720361"/>
            <a:ext cx="225347" cy="19426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одзаголовок 2"/>
          <p:cNvSpPr txBox="1">
            <a:spLocks/>
          </p:cNvSpPr>
          <p:nvPr/>
        </p:nvSpPr>
        <p:spPr>
          <a:xfrm>
            <a:off x="3254838" y="2443404"/>
            <a:ext cx="2243028" cy="35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sz="2000" dirty="0" smtClean="0"/>
              <a:t>Группы </a:t>
            </a:r>
            <a:r>
              <a:rPr lang="en-US" sz="2000" dirty="0" smtClean="0"/>
              <a:t>(Groups) –&gt; </a:t>
            </a:r>
            <a:endParaRPr lang="ru-RU" sz="2000" dirty="0"/>
          </a:p>
        </p:txBody>
      </p:sp>
      <p:sp>
        <p:nvSpPr>
          <p:cNvPr id="23" name="Подзаголовок 2"/>
          <p:cNvSpPr txBox="1">
            <a:spLocks/>
          </p:cNvSpPr>
          <p:nvPr/>
        </p:nvSpPr>
        <p:spPr>
          <a:xfrm>
            <a:off x="6106098" y="2443404"/>
            <a:ext cx="2544416" cy="35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sz="2000" dirty="0" smtClean="0"/>
              <a:t>Фреймы (</a:t>
            </a:r>
            <a:r>
              <a:rPr lang="en-US" sz="2000" dirty="0" smtClean="0"/>
              <a:t>Frames)</a:t>
            </a:r>
            <a:r>
              <a:rPr lang="ru-RU" sz="2000" dirty="0" smtClean="0"/>
              <a:t> –</a:t>
            </a:r>
            <a:r>
              <a:rPr lang="en-US" sz="2000" dirty="0" smtClean="0"/>
              <a:t>&gt;</a:t>
            </a:r>
            <a:r>
              <a:rPr lang="ru-RU" sz="2000" dirty="0" smtClean="0"/>
              <a:t> </a:t>
            </a:r>
            <a:endParaRPr lang="ru-RU" sz="2000" dirty="0"/>
          </a:p>
        </p:txBody>
      </p:sp>
      <p:sp>
        <p:nvSpPr>
          <p:cNvPr id="24" name="Подзаголовок 2"/>
          <p:cNvSpPr txBox="1">
            <a:spLocks/>
          </p:cNvSpPr>
          <p:nvPr/>
        </p:nvSpPr>
        <p:spPr>
          <a:xfrm>
            <a:off x="9096041" y="2443404"/>
            <a:ext cx="2544416" cy="35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sz="2000" dirty="0" smtClean="0"/>
              <a:t>Страницы (</a:t>
            </a:r>
            <a:r>
              <a:rPr lang="en-US" sz="2000" dirty="0" smtClean="0"/>
              <a:t>Pages)</a:t>
            </a:r>
            <a:endParaRPr lang="ru-RU" sz="20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6238615" y="3304017"/>
            <a:ext cx="748026" cy="720286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6258844" y="4292195"/>
            <a:ext cx="189770" cy="189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7482323" y="3403126"/>
            <a:ext cx="178265" cy="1782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7953169" y="4977285"/>
            <a:ext cx="189770" cy="189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Равнобедренный треугольник 31"/>
          <p:cNvSpPr/>
          <p:nvPr/>
        </p:nvSpPr>
        <p:spPr>
          <a:xfrm>
            <a:off x="6965750" y="4069551"/>
            <a:ext cx="225347" cy="19426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6929273" y="4757055"/>
            <a:ext cx="178265" cy="1782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6641629" y="4585153"/>
            <a:ext cx="189770" cy="189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Равнобедренный треугольник 35"/>
          <p:cNvSpPr/>
          <p:nvPr/>
        </p:nvSpPr>
        <p:spPr>
          <a:xfrm>
            <a:off x="6623840" y="4902388"/>
            <a:ext cx="225347" cy="19426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6457386" y="4486044"/>
            <a:ext cx="748026" cy="720286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7906536" y="4119770"/>
            <a:ext cx="178265" cy="1782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7618892" y="3947868"/>
            <a:ext cx="189770" cy="189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Равнобедренный треугольник 39"/>
          <p:cNvSpPr/>
          <p:nvPr/>
        </p:nvSpPr>
        <p:spPr>
          <a:xfrm>
            <a:off x="7601103" y="4265103"/>
            <a:ext cx="225347" cy="19426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7434649" y="3848759"/>
            <a:ext cx="748026" cy="720286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9238495" y="3181824"/>
            <a:ext cx="2272745" cy="21884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9364878" y="3312097"/>
            <a:ext cx="548379" cy="11206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0094059" y="3312096"/>
            <a:ext cx="548379" cy="5650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772909" y="3312096"/>
            <a:ext cx="548379" cy="18549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928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10795288" cy="1176282"/>
          </a:xfrm>
        </p:spPr>
        <p:txBody>
          <a:bodyPr>
            <a:normAutofit fontScale="90000"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Демонстрация интерфейса </a:t>
            </a:r>
            <a:b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</a:b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и принципы организации макета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4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3051905"/>
            <a:ext cx="2168096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Кейс </a:t>
            </a:r>
            <a:r>
              <a:rPr lang="ru-RU" sz="2800" dirty="0" err="1" smtClean="0">
                <a:latin typeface="PT Sans" panose="020B0503020203020204" pitchFamily="34" charset="-52"/>
                <a:ea typeface="PT Sans" panose="020B0503020203020204" pitchFamily="34" charset="-52"/>
              </a:rPr>
              <a:t>ОДиП</a:t>
            </a:r>
            <a:endParaRPr lang="ru-RU" sz="2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47" name="Подзаголовок 2"/>
          <p:cNvSpPr txBox="1">
            <a:spLocks/>
          </p:cNvSpPr>
          <p:nvPr/>
        </p:nvSpPr>
        <p:spPr>
          <a:xfrm>
            <a:off x="708454" y="3918605"/>
            <a:ext cx="2168096" cy="51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Кейс ОМР</a:t>
            </a:r>
            <a:endParaRPr lang="ru-RU" sz="2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48" name="Подзаголовок 2"/>
          <p:cNvSpPr txBox="1">
            <a:spLocks/>
          </p:cNvSpPr>
          <p:nvPr/>
        </p:nvSpPr>
        <p:spPr>
          <a:xfrm>
            <a:off x="708454" y="4893382"/>
            <a:ext cx="2168096" cy="51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Кейс ОИР</a:t>
            </a:r>
            <a:endParaRPr lang="ru-RU" sz="2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49" name="Подзаголовок 2"/>
          <p:cNvSpPr txBox="1">
            <a:spLocks/>
          </p:cNvSpPr>
          <p:nvPr/>
        </p:nvSpPr>
        <p:spPr>
          <a:xfrm>
            <a:off x="2876549" y="3196075"/>
            <a:ext cx="6737008" cy="267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Работа со схемами (построение) </a:t>
            </a:r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50" name="Подзаголовок 2"/>
          <p:cNvSpPr txBox="1">
            <a:spLocks/>
          </p:cNvSpPr>
          <p:nvPr/>
        </p:nvSpPr>
        <p:spPr>
          <a:xfrm>
            <a:off x="2876549" y="4024092"/>
            <a:ext cx="6514586" cy="267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Мобильные приложения (экспорт, </a:t>
            </a:r>
            <a:r>
              <a:rPr lang="ru-RU" sz="2000" dirty="0" err="1" smtClean="0">
                <a:latin typeface="PT Sans" panose="020B0503020203020204" pitchFamily="34" charset="-52"/>
                <a:ea typeface="PT Sans" panose="020B0503020203020204" pitchFamily="34" charset="-52"/>
              </a:rPr>
              <a:t>прототипирование</a:t>
            </a: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)</a:t>
            </a:r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51" name="Подзаголовок 2"/>
          <p:cNvSpPr txBox="1">
            <a:spLocks/>
          </p:cNvSpPr>
          <p:nvPr/>
        </p:nvSpPr>
        <p:spPr>
          <a:xfrm>
            <a:off x="2876550" y="4960186"/>
            <a:ext cx="6860574" cy="267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Сайты, веб-сервисы (комментирование, версии)</a:t>
            </a:r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52" name="Подзаголовок 2"/>
          <p:cNvSpPr txBox="1">
            <a:spLocks/>
          </p:cNvSpPr>
          <p:nvPr/>
        </p:nvSpPr>
        <p:spPr>
          <a:xfrm>
            <a:off x="708454" y="2201956"/>
            <a:ext cx="1949021" cy="51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Интерфейс</a:t>
            </a:r>
            <a:endParaRPr lang="ru-RU" sz="2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53" name="Подзаголовок 2"/>
          <p:cNvSpPr txBox="1">
            <a:spLocks/>
          </p:cNvSpPr>
          <p:nvPr/>
        </p:nvSpPr>
        <p:spPr>
          <a:xfrm>
            <a:off x="2876549" y="2326784"/>
            <a:ext cx="6737008" cy="267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Основные панели</a:t>
            </a:r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623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16277" y="0"/>
            <a:ext cx="5934534" cy="67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Содержание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910106"/>
            <a:ext cx="6549596" cy="3779494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Что это?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Зачем это все было нужно?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dirty="0" err="1" smtClean="0"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dirty="0" smtClean="0"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Демонстрация интерфейса</a:t>
            </a:r>
            <a:r>
              <a:rPr lang="ru-RU" dirty="0">
                <a:latin typeface="PT Sans" panose="020B0503020203020204" pitchFamily="34" charset="-52"/>
                <a:ea typeface="PT Sans" panose="020B0503020203020204" pitchFamily="34" charset="-52"/>
              </a:rPr>
              <a:t> </a:t>
            </a:r>
            <a:r>
              <a:rPr lang="ru-RU" dirty="0" smtClean="0">
                <a:latin typeface="PT Sans" panose="020B0503020203020204" pitchFamily="34" charset="-52"/>
                <a:ea typeface="PT Sans" panose="020B0503020203020204" pitchFamily="34" charset="-52"/>
              </a:rPr>
              <a:t> и разбор </a:t>
            </a:r>
            <a:r>
              <a:rPr lang="ru-RU" dirty="0">
                <a:latin typeface="PT Sans" panose="020B0503020203020204" pitchFamily="34" charset="-52"/>
                <a:ea typeface="PT Sans" panose="020B0503020203020204" pitchFamily="34" charset="-52"/>
              </a:rPr>
              <a:t>кейсов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ru-RU" dirty="0" smtClean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25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708454" y="467455"/>
            <a:ext cx="10795288" cy="117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Вместо выводов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708454" y="2326784"/>
            <a:ext cx="6737008" cy="2397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Макеты будут предлагаться по ссылке (редко </a:t>
            </a:r>
            <a:r>
              <a:rPr lang="en-US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jpeg)</a:t>
            </a:r>
            <a:endParaRPr lang="ru-RU" sz="2000" dirty="0" smtClean="0">
              <a:latin typeface="PT Sans" panose="020B0503020203020204" pitchFamily="34" charset="-52"/>
              <a:ea typeface="PT Sans" panose="020B0503020203020204" pitchFamily="34" charset="-52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000" dirty="0">
                <a:latin typeface="PT Sans" panose="020B0503020203020204" pitchFamily="34" charset="-52"/>
                <a:ea typeface="PT Sans" panose="020B0503020203020204" pitchFamily="34" charset="-52"/>
              </a:rPr>
              <a:t>Х</a:t>
            </a: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отим сделать удобнее себе и разработчикам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Возрастет оперативность внесения правок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Чувствуем, что находимся в тренде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11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figma Ð¿ÑÐ¾Ð³ÑÐ°Ð¼Ð¼Ð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894491" y="1787582"/>
            <a:ext cx="14001177" cy="35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708454" y="2960596"/>
            <a:ext cx="10795288" cy="117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dirty="0" smtClean="0">
                <a:solidFill>
                  <a:schemeClr val="bg1"/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Спасибо!</a:t>
            </a:r>
            <a:endParaRPr lang="ru-RU" sz="6000" dirty="0">
              <a:solidFill>
                <a:schemeClr val="bg1"/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73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Что это?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09257" y="1503707"/>
            <a:ext cx="8026399" cy="934693"/>
          </a:xfrm>
        </p:spPr>
        <p:txBody>
          <a:bodyPr>
            <a:noAutofit/>
          </a:bodyPr>
          <a:lstStyle/>
          <a:p>
            <a:pPr algn="l">
              <a:lnSpc>
                <a:spcPct val="160000"/>
              </a:lnSpc>
            </a:pPr>
            <a:r>
              <a:rPr lang="ru-RU" sz="1800" dirty="0" err="1"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1800" dirty="0">
                <a:latin typeface="PT Sans" panose="020B0503020203020204" pitchFamily="34" charset="-52"/>
                <a:ea typeface="PT Sans" panose="020B0503020203020204" pitchFamily="34" charset="-52"/>
              </a:rPr>
              <a:t> </a:t>
            </a:r>
            <a:r>
              <a:rPr lang="en-US" sz="1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- </a:t>
            </a:r>
            <a:r>
              <a:rPr lang="ru-RU" sz="1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это </a:t>
            </a:r>
            <a:r>
              <a:rPr lang="ru-RU" sz="1800" dirty="0">
                <a:latin typeface="PT Sans" panose="020B0503020203020204" pitchFamily="34" charset="-52"/>
                <a:ea typeface="PT Sans" panose="020B0503020203020204" pitchFamily="34" charset="-52"/>
              </a:rPr>
              <a:t>программа нового поколения для разработки интерфейсов программ, веб-сайтов и мобильных приложений.</a:t>
            </a:r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0947" y="1695949"/>
            <a:ext cx="1425146" cy="16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cdn-images-1.medium.com/max/1400/1*rnDRMO5cXSgc7eTLc1imM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0947" y="4085744"/>
            <a:ext cx="9792929" cy="655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 txBox="1">
            <a:spLocks/>
          </p:cNvSpPr>
          <p:nvPr/>
        </p:nvSpPr>
        <p:spPr>
          <a:xfrm>
            <a:off x="3309257" y="2669361"/>
            <a:ext cx="8026399" cy="1002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60000"/>
              </a:lnSpc>
            </a:pPr>
            <a:r>
              <a:rPr lang="ru-RU" sz="1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Это первый </a:t>
            </a:r>
            <a:r>
              <a:rPr lang="ru-RU" sz="1800" dirty="0">
                <a:latin typeface="PT Sans" panose="020B0503020203020204" pitchFamily="34" charset="-52"/>
                <a:ea typeface="PT Sans" panose="020B0503020203020204" pitchFamily="34" charset="-52"/>
              </a:rPr>
              <a:t>облачный инструмент для разработки пользовательского интерфейса, позволяющий совместную работу в режиме реального </a:t>
            </a:r>
            <a:r>
              <a:rPr lang="ru-RU" sz="1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времени.</a:t>
            </a:r>
            <a:endParaRPr lang="ru-RU" sz="1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204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Зачем это все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3174369"/>
            <a:ext cx="2063775" cy="517264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Раньше</a:t>
            </a:r>
            <a:endParaRPr lang="ru-RU" sz="2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708454" y="3727863"/>
            <a:ext cx="2368575" cy="398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3 или 4 года назад</a:t>
            </a:r>
            <a:endParaRPr lang="ru-RU" sz="20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pic>
        <p:nvPicPr>
          <p:cNvPr id="2054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1818" y="1647416"/>
            <a:ext cx="1406299" cy="14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60228" y="2920354"/>
            <a:ext cx="1403804" cy="140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ÐÐ°ÑÑÐ¸Ð½ÐºÐ¸ Ð¿Ð¾ Ð·Ð°Ð¿ÑÐ¾ÑÑ Ð¤Ð¾ÑÐ¾ÑÐ¾Ð¿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26632" y="3174369"/>
            <a:ext cx="1541929" cy="150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/>
          <p:cNvGrpSpPr/>
          <p:nvPr/>
        </p:nvGrpSpPr>
        <p:grpSpPr>
          <a:xfrm>
            <a:off x="708453" y="5475337"/>
            <a:ext cx="8699158" cy="741186"/>
            <a:chOff x="708453" y="5475337"/>
            <a:chExt cx="8699158" cy="741186"/>
          </a:xfrm>
        </p:grpSpPr>
        <p:sp>
          <p:nvSpPr>
            <p:cNvPr id="12" name="Подзаголовок 2"/>
            <p:cNvSpPr txBox="1">
              <a:spLocks/>
            </p:cNvSpPr>
            <p:nvPr/>
          </p:nvSpPr>
          <p:spPr>
            <a:xfrm>
              <a:off x="708453" y="5475337"/>
              <a:ext cx="8699158" cy="7411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ru-RU" sz="2000" dirty="0" smtClean="0">
                  <a:latin typeface="PT Sans" panose="020B0503020203020204" pitchFamily="34" charset="-52"/>
                  <a:ea typeface="PT Sans" panose="020B0503020203020204" pitchFamily="34" charset="-52"/>
                </a:rPr>
                <a:t>Макеты в </a:t>
              </a:r>
              <a:r>
                <a:rPr lang="en-US" sz="2000" dirty="0" err="1" smtClean="0">
                  <a:latin typeface="PT Sans" panose="020B0503020203020204" pitchFamily="34" charset="-52"/>
                  <a:ea typeface="PT Sans" panose="020B0503020203020204" pitchFamily="34" charset="-52"/>
                </a:rPr>
                <a:t>psd</a:t>
              </a:r>
              <a:r>
                <a:rPr lang="ru-RU" sz="2000" dirty="0" smtClean="0">
                  <a:latin typeface="PT Sans" panose="020B0503020203020204" pitchFamily="34" charset="-52"/>
                  <a:ea typeface="PT Sans" panose="020B0503020203020204" pitchFamily="34" charset="-52"/>
                </a:rPr>
                <a:t>, </a:t>
              </a:r>
              <a:r>
                <a:rPr lang="en-US" sz="2000" dirty="0" smtClean="0">
                  <a:latin typeface="PT Sans" panose="020B0503020203020204" pitchFamily="34" charset="-52"/>
                  <a:ea typeface="PT Sans" panose="020B0503020203020204" pitchFamily="34" charset="-52"/>
                </a:rPr>
                <a:t>jpeg </a:t>
              </a:r>
              <a:endPara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endParaRPr>
            </a:p>
            <a:p>
              <a:pPr algn="l">
                <a:lnSpc>
                  <a:spcPct val="100000"/>
                </a:lnSpc>
              </a:pPr>
              <a:r>
                <a:rPr lang="ru-RU" sz="2000" dirty="0" smtClean="0">
                  <a:latin typeface="PT Sans" panose="020B0503020203020204" pitchFamily="34" charset="-52"/>
                  <a:ea typeface="PT Sans" panose="020B0503020203020204" pitchFamily="34" charset="-52"/>
                </a:rPr>
                <a:t>Документация по проекту (кошмар для дизайнера)</a:t>
              </a:r>
              <a:endParaRPr lang="ru-RU" sz="2000" dirty="0">
                <a:latin typeface="PT Sans" panose="020B0503020203020204" pitchFamily="34" charset="-52"/>
                <a:ea typeface="PT Sans" panose="020B0503020203020204" pitchFamily="34" charset="-52"/>
              </a:endParaRPr>
            </a:p>
          </p:txBody>
        </p:sp>
        <p:pic>
          <p:nvPicPr>
            <p:cNvPr id="2058" name="Picture 10" descr="ÐÐ°ÑÑÐ¸Ð½ÐºÐ¸ Ð¿Ð¾ Ð·Ð°Ð¿ÑÐ¾ÑÑ ÑÐ¼Ð¾Ð´Ð·Ð¸ ð±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029" y="5475337"/>
              <a:ext cx="395968" cy="39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9357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Зачем это все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pic>
        <p:nvPicPr>
          <p:cNvPr id="5122" name="Picture 2" descr="ÐÐ°ÑÑÐ¸Ð½ÐºÐ¸ Ð¿Ð¾ Ð·Ð°Ð¿ÑÐ¾ÑÑ ÐºÐ¾Ð½ÑÐ»Ð¸ÐºÑ Ð´Ð¸Ð·Ð°Ð¹Ð½ÐµÑÐ° Ð¸ ÑÐ°Ð·ÑÐ°Ð±Ð¾ÑÑÐ¸ÐºÐ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3390" y="1724252"/>
            <a:ext cx="5201928" cy="389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708453" y="1724252"/>
            <a:ext cx="5064149" cy="398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Конфликт «дизайнер-разработчик»</a:t>
            </a:r>
            <a:endParaRPr lang="ru-RU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708453" y="2434497"/>
            <a:ext cx="5663317" cy="1236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Макет отличается от сверстанного 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Слабое взаимодействие в ходе проекта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ru-RU" sz="20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Поддержание актуальных макетов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708453" y="4116452"/>
            <a:ext cx="5064149" cy="715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Много времени на подготовку макета и внесение правок</a:t>
            </a:r>
            <a:endParaRPr lang="ru-RU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708453" y="5278203"/>
            <a:ext cx="5064149" cy="474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Требовательные ресурсы</a:t>
            </a:r>
            <a:endParaRPr lang="ru-RU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74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Зачем это все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3174369"/>
            <a:ext cx="2063775" cy="517264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Сейчас</a:t>
            </a:r>
            <a:endParaRPr lang="ru-RU" sz="2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pic>
        <p:nvPicPr>
          <p:cNvPr id="4100" name="Picture 4" descr="ÐÐ°ÑÑÐ¸Ð½ÐºÐ¸ Ð¿Ð¾ Ð·Ð°Ð¿ÑÐ¾ÑÑ sketc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917" y="2029513"/>
            <a:ext cx="1324883" cy="13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/>
          <p:cNvGrpSpPr/>
          <p:nvPr/>
        </p:nvGrpSpPr>
        <p:grpSpPr>
          <a:xfrm>
            <a:off x="4006790" y="1757666"/>
            <a:ext cx="5400821" cy="3236777"/>
            <a:chOff x="3634069" y="1757666"/>
            <a:chExt cx="5400821" cy="3236777"/>
          </a:xfrm>
        </p:grpSpPr>
        <p:pic>
          <p:nvPicPr>
            <p:cNvPr id="4110" name="Picture 14" descr="ÐÐ°ÑÑÐ¸Ð½ÐºÐ¸ Ð¿Ð¾ Ð·Ð°Ð¿ÑÐ¾ÑÑ princip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769" y="3549399"/>
              <a:ext cx="2107870" cy="144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ÐÐ¾ÑÐ¾Ð¶ÐµÐµ Ð¸Ð·Ð¾Ð±ÑÐ°Ð¶ÐµÐ½Ð¸Ðµ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769" y="1757666"/>
              <a:ext cx="2491438" cy="186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ÐÐ¾ÑÐ¾Ð¶ÐµÐµ Ð¸Ð·Ð¾Ð±ÑÐ°Ð¶ÐµÐ½Ð¸Ðµ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3125" y="2194756"/>
              <a:ext cx="993564" cy="993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ÐÐ°ÑÑÐ¸Ð½ÐºÐ¸ Ð¿Ð¾ Ð·Ð°Ð¿ÑÐ¾ÑÑ affinity design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2883" y="2095534"/>
              <a:ext cx="1192007" cy="1192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ÐÐ°ÑÑÐ¸Ð½ÐºÐ¸ Ð¿Ð¾ Ð·Ð°Ð¿ÑÐ¾ÑÑ X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1142" y="3814476"/>
              <a:ext cx="1488531" cy="991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ÐÐ¾ÑÐ¾Ð¶ÐµÐµ Ð¸Ð·Ð¾Ð±ÑÐ°Ð¶ÐµÐ½Ð¸Ðµ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069" y="3691633"/>
              <a:ext cx="1160577" cy="116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7856" y="4343399"/>
            <a:ext cx="3973286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360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ÐÐ°ÑÑÐ¸Ð½ÐºÐ¸ Ð¿Ð¾ Ð·Ð°Ð¿ÑÐ¾ÑÑ Ð¤Ð¸Ð³Ð¼Ð° ÑÑÐ¾ ÑÑÐ¾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67297" y="-43543"/>
            <a:ext cx="14126593" cy="690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542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6243889" cy="517264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1</a:t>
            </a:r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. </a:t>
            </a:r>
            <a:r>
              <a:rPr lang="ru-RU" sz="2800" dirty="0" err="1" smtClean="0">
                <a:latin typeface="PT Sans" panose="020B0503020203020204" pitchFamily="34" charset="-52"/>
                <a:ea typeface="PT Sans" panose="020B0503020203020204" pitchFamily="34" charset="-52"/>
              </a:rPr>
              <a:t>Кроссбраузерность</a:t>
            </a:r>
            <a:r>
              <a:rPr lang="en-US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 </a:t>
            </a:r>
            <a:r>
              <a:rPr lang="ru-RU" sz="2800" dirty="0" smtClean="0">
                <a:latin typeface="PT Sans" panose="020B0503020203020204" pitchFamily="34" charset="-52"/>
                <a:ea typeface="PT Sans" panose="020B0503020203020204" pitchFamily="34" charset="-52"/>
              </a:rPr>
              <a:t>и доступность</a:t>
            </a:r>
            <a:endParaRPr lang="ru-RU" sz="2800" dirty="0"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pic>
        <p:nvPicPr>
          <p:cNvPr id="1026" name="Picture 2" descr="ÐÐ°ÑÑÐ¸Ð½ÐºÐ¸ Ð¿Ð¾ Ð·Ð°Ð¿ÑÐ¾ÑÑ mac 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8133" y="3323901"/>
            <a:ext cx="2554816" cy="19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Ð°ÑÑÐ¸Ð½ÐºÐ¸ Ð¿Ð¾ Ð·Ð°Ð¿ÑÐ¾ÑÑ windo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2949" y="2883369"/>
            <a:ext cx="2797175" cy="279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ÐÐ°ÑÑÐ¸Ð½ÐºÐ¸ Ð¿Ð¾ Ð·Ð°Ð¿ÑÐ¾ÑÑ deskt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7444" y="3435977"/>
            <a:ext cx="2447608" cy="148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19244" y="3771900"/>
            <a:ext cx="2066544" cy="114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629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8454" y="467455"/>
            <a:ext cx="8699157" cy="805291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Почему именно </a:t>
            </a:r>
            <a:r>
              <a:rPr lang="en-US" sz="4000" dirty="0" err="1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Figma</a:t>
            </a:r>
            <a:r>
              <a:rPr lang="ru-RU" sz="4000" dirty="0" smtClean="0">
                <a:solidFill>
                  <a:schemeClr val="accent5">
                    <a:lumMod val="75000"/>
                  </a:schemeClr>
                </a:solidFill>
                <a:latin typeface="PT Sans" panose="020B0503020203020204" pitchFamily="34" charset="-52"/>
                <a:ea typeface="PT Sans" panose="020B0503020203020204" pitchFamily="34" charset="-52"/>
              </a:rPr>
              <a:t>?</a:t>
            </a:r>
            <a:endParaRPr lang="ru-RU" sz="4000" dirty="0">
              <a:solidFill>
                <a:schemeClr val="accent5">
                  <a:lumMod val="75000"/>
                </a:schemeClr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8454" y="1737455"/>
            <a:ext cx="7637260" cy="517264"/>
          </a:xfrm>
        </p:spPr>
        <p:txBody>
          <a:bodyPr>
            <a:noAutofit/>
          </a:bodyPr>
          <a:lstStyle/>
          <a:p>
            <a:pPr algn="l" fontAlgn="base"/>
            <a:r>
              <a:rPr lang="ru-RU" sz="2800" dirty="0"/>
              <a:t>2</a:t>
            </a:r>
            <a:r>
              <a:rPr lang="ru-RU" sz="2800" dirty="0" smtClean="0"/>
              <a:t>. Организация и хранение файлов</a:t>
            </a:r>
            <a:endParaRPr lang="ru-RU" sz="2800" dirty="0"/>
          </a:p>
        </p:txBody>
      </p:sp>
      <p:pic>
        <p:nvPicPr>
          <p:cNvPr id="7170" name="Picture 2" descr="ÐÐ°ÑÑÐ¸Ð½ÐºÐ¸ Ð¿Ð¾ Ð·Ð°Ð¿ÑÐ¾ÑÑ Ð¤Ð¸Ð³Ð¼Ð° ÑÑÐ¾ ÑÑÐ¾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55368" y="3103336"/>
            <a:ext cx="56007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104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321</Words>
  <Application>Microsoft Office PowerPoint</Application>
  <PresentationFormat>Произвольный</PresentationFormat>
  <Paragraphs>76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Слайд 1</vt:lpstr>
      <vt:lpstr>Содержание</vt:lpstr>
      <vt:lpstr>Что это?</vt:lpstr>
      <vt:lpstr>Зачем это все</vt:lpstr>
      <vt:lpstr>Зачем это все</vt:lpstr>
      <vt:lpstr>Зачем это все</vt:lpstr>
      <vt:lpstr>Слайд 7</vt:lpstr>
      <vt:lpstr>Почему именно Figma?</vt:lpstr>
      <vt:lpstr>Почему именно Figma?</vt:lpstr>
      <vt:lpstr>Почему именно Figma?</vt:lpstr>
      <vt:lpstr>Почему именно Figma?</vt:lpstr>
      <vt:lpstr>Почему именно Figma?</vt:lpstr>
      <vt:lpstr>Почему именно Figma?</vt:lpstr>
      <vt:lpstr>Почему именно Figma?</vt:lpstr>
      <vt:lpstr>Почему именно Figma?</vt:lpstr>
      <vt:lpstr>Почему именно Figma?</vt:lpstr>
      <vt:lpstr>Почему именно Figma?</vt:lpstr>
      <vt:lpstr>Демонстрация интерфейса  и принципы организации макета</vt:lpstr>
      <vt:lpstr>Демонстрация интерфейса  и принципы организации макета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это?</dc:title>
  <dc:creator>Кунаев Сергей (kunaev_sv)</dc:creator>
  <cp:lastModifiedBy>User</cp:lastModifiedBy>
  <cp:revision>37</cp:revision>
  <dcterms:created xsi:type="dcterms:W3CDTF">2018-08-09T04:53:36Z</dcterms:created>
  <dcterms:modified xsi:type="dcterms:W3CDTF">2023-01-09T21:22:36Z</dcterms:modified>
</cp:coreProperties>
</file>